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8" r:id="rId5"/>
    <p:sldId id="302" r:id="rId6"/>
    <p:sldId id="304" r:id="rId7"/>
    <p:sldId id="305" r:id="rId8"/>
    <p:sldId id="306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F2F2F2"/>
    <a:srgbClr val="A7A8AA"/>
    <a:srgbClr val="002068"/>
    <a:srgbClr val="FFC100"/>
    <a:srgbClr val="D0D0D0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9F4EB-AA29-3BC3-DFC8-360DB1CE06CE}" v="396" dt="2026-01-30T11:19:54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008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377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8715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717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8715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0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1376364"/>
            <a:ext cx="3382796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970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84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63186" y="0"/>
            <a:ext cx="5980814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5790612"/>
            <a:ext cx="4814888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879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and orange gradient&#10;&#10;Description automatically generated">
            <a:extLst>
              <a:ext uri="{FF2B5EF4-FFF2-40B4-BE49-F238E27FC236}">
                <a16:creationId xmlns:a16="http://schemas.microsoft.com/office/drawing/2014/main" id="{A6AA4749-61B2-63A3-82D8-182FAD3CB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AA06CCA-86AE-0B8A-BC6C-745E41B4A45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3433814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2"/>
            <a:ext cx="3620172" cy="4140000"/>
          </a:xfrm>
        </p:spPr>
        <p:txBody>
          <a:bodyPr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9E3-0DF9-BF88-D9B1-4721AAF25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14992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5B0DD2-2428-54C9-49A8-458F9496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552330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3"/>
            <a:ext cx="5523309" cy="4140000"/>
          </a:xfrm>
        </p:spPr>
        <p:txBody>
          <a:bodyPr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5708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9C0A6453-E4D5-CF55-0E8C-990D85B3B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09600"/>
            <a:ext cx="5523309" cy="809834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60443"/>
            <a:ext cx="2970000" cy="3806687"/>
          </a:xfrm>
        </p:spPr>
        <p:txBody>
          <a:bodyPr spcCol="450000"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9A013-00C4-2F39-D19D-0771AAF8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994C94-AE7A-32C4-6201-E544C5E18F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77257" y="1560443"/>
            <a:ext cx="2970000" cy="3806687"/>
          </a:xfrm>
        </p:spPr>
        <p:txBody>
          <a:bodyPr spcCol="450000">
            <a:normAutofit/>
          </a:bodyPr>
          <a:lstStyle>
            <a:lvl1pPr marL="342900" indent="-342900">
              <a:spcBef>
                <a:spcPts val="825"/>
              </a:spcBef>
              <a:buFont typeface="+mj-lt"/>
              <a:buAutoNum type="arabicPeriod"/>
              <a:defRPr b="0"/>
            </a:lvl1pPr>
            <a:lvl2pPr marL="324000" indent="-162000">
              <a:spcBef>
                <a:spcPts val="375"/>
              </a:spcBef>
              <a:buSzPct val="130000"/>
              <a:buFont typeface="Arial" panose="020B0604020202020204" pitchFamily="34" charset="0"/>
              <a:buChar char="•"/>
              <a:defRPr>
                <a:solidFill>
                  <a:srgbClr val="0460A9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456283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6950869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409932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2735" y="1573619"/>
            <a:ext cx="4099322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5175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3469" y="1573619"/>
            <a:ext cx="2671763" cy="4477931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" y="1573619"/>
            <a:ext cx="8376047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0"/>
            <a:ext cx="32861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364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329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0"/>
            <a:ext cx="35718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300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0507" y="0"/>
            <a:ext cx="5093493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291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0513" y="0"/>
            <a:ext cx="5043488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407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2735" y="-1"/>
            <a:ext cx="4411265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685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2513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0"/>
            <a:ext cx="192404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84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6978" y="0"/>
            <a:ext cx="4937023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620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402" y="0"/>
            <a:ext cx="4533599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9" y="2771409"/>
            <a:ext cx="3780000" cy="1145401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84591"/>
            <a:ext cx="3780000" cy="77791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691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32" y="4267246"/>
            <a:ext cx="2151698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57708" y="0"/>
            <a:ext cx="4386293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75947" y="5823686"/>
            <a:ext cx="1378338" cy="5111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572" y="1996924"/>
            <a:ext cx="8380674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24" y="3952079"/>
            <a:ext cx="239193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09932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04498" y="4848226"/>
            <a:ext cx="1320010" cy="7981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09932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2735" y="1573620"/>
            <a:ext cx="4099322" cy="35573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2735" y="5359139"/>
            <a:ext cx="2687241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628" y="2073276"/>
            <a:ext cx="409932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32735" y="2073276"/>
            <a:ext cx="409932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9" y="5359139"/>
            <a:ext cx="2687241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630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629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9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05176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05175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175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57914" y="1573620"/>
            <a:ext cx="2671762" cy="35573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noProof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57914" y="2073276"/>
            <a:ext cx="2671762" cy="3190875"/>
          </a:xfrm>
        </p:spPr>
        <p:txBody>
          <a:bodyPr lIns="90000" tIns="90000"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7914" y="5359139"/>
            <a:ext cx="2671762" cy="6924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6" y="4075978"/>
            <a:ext cx="3250047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2392" y="6449644"/>
            <a:ext cx="201599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8010" y="5242706"/>
            <a:ext cx="1425179" cy="807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rgbClr val="002068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90"/>
            <a:ext cx="3669383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52950" cy="6858000"/>
          </a:xfrm>
        </p:spPr>
        <p:txBody>
          <a:bodyPr lIns="90000" tIns="90000"/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8" y="5233036"/>
            <a:ext cx="2671793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8" y="0"/>
            <a:ext cx="4569388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3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5295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21" y="278092"/>
            <a:ext cx="3915954" cy="5773458"/>
          </a:xfrm>
        </p:spPr>
        <p:txBody>
          <a:bodyPr>
            <a:normAutofit/>
          </a:bodyPr>
          <a:lstStyle>
            <a:lvl1pPr>
              <a:defRPr sz="3000" b="0" spc="-53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628" y="5233036"/>
            <a:ext cx="2671793" cy="81851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500" y="6134401"/>
            <a:ext cx="25785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01" y="5010151"/>
            <a:ext cx="2587404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48151" y="0"/>
            <a:ext cx="5095850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4099322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376547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409932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957474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0"/>
            <a:ext cx="378142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20"/>
            <a:ext cx="4118371" cy="36905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4099322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456037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931963"/>
            <a:ext cx="3434882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7719" y="300038"/>
            <a:ext cx="4211239" cy="5751512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225" y="1008463"/>
            <a:ext cx="3180255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377" y="698400"/>
            <a:ext cx="4211239" cy="5004000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0"/>
            <a:ext cx="357187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377" y="698400"/>
            <a:ext cx="4211239" cy="5004000"/>
          </a:xfrm>
        </p:spPr>
        <p:txBody>
          <a:bodyPr>
            <a:normAutofit/>
          </a:bodyPr>
          <a:lstStyle>
            <a:lvl1pPr marL="107156" indent="-107156">
              <a:spcAft>
                <a:spcPts val="1800"/>
              </a:spcAft>
              <a:defRPr sz="3000" b="0" spc="-53" baseline="0">
                <a:solidFill>
                  <a:srgbClr val="002068"/>
                </a:solidFill>
              </a:defRPr>
            </a:lvl1pPr>
            <a:lvl2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2pPr>
            <a:lvl3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3pPr>
            <a:lvl4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4pPr>
            <a:lvl5pPr marL="125016" indent="-10716">
              <a:spcBef>
                <a:spcPts val="0"/>
              </a:spcBef>
              <a:buFontTx/>
              <a:buNone/>
              <a:defRPr sz="135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noProof="0"/>
              <a:t>“Click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5175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3469" y="3026004"/>
            <a:ext cx="2671763" cy="30255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99600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244622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089645" y="1497600"/>
            <a:ext cx="880200" cy="11736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743" y="1564850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2743" y="3040144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72743" y="4688499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57226" y="1564850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57226" y="3040144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57226" y="4688499"/>
            <a:ext cx="2671763" cy="126248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350"/>
            </a:lvl1pPr>
            <a:lvl2pPr>
              <a:spcBef>
                <a:spcPts val="450"/>
              </a:spcBef>
              <a:defRPr sz="1350"/>
            </a:lvl2pPr>
            <a:lvl3pPr marL="138113" indent="-138113">
              <a:spcBef>
                <a:spcPts val="375"/>
              </a:spcBef>
              <a:defRPr sz="1350"/>
            </a:lvl3pPr>
            <a:lvl4pPr marL="309563" indent="-166688">
              <a:spcBef>
                <a:spcPts val="375"/>
              </a:spcBef>
              <a:defRPr sz="1200"/>
            </a:lvl4pPr>
            <a:lvl5pPr marL="488156" indent="-166688">
              <a:spcBef>
                <a:spcPts val="375"/>
              </a:spcBef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2300" y="1540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02300" y="3016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2300" y="46620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79100" y="1540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679100" y="30168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679100" y="4662000"/>
            <a:ext cx="756000" cy="1008000"/>
          </a:xfrm>
        </p:spPr>
        <p:txBody>
          <a:bodyPr/>
          <a:lstStyle>
            <a:lvl1pPr>
              <a:defRPr sz="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7817916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8136698" cy="411411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6A89D9A0-B453-E2DA-7475-81F36E029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5884991"/>
            <a:ext cx="2012553" cy="717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FD7318-116A-EDF4-CE8C-8375F2497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3797" y="6025297"/>
            <a:ext cx="1938867" cy="5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732735" y="1947864"/>
            <a:ext cx="4096940" cy="4103687"/>
          </a:xfrm>
        </p:spPr>
        <p:txBody>
          <a:bodyPr>
            <a:normAutofit/>
          </a:bodyPr>
          <a:lstStyle>
            <a:lvl1pPr>
              <a:defRPr sz="1050" b="0"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788" y="1573620"/>
            <a:ext cx="3577500" cy="33614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723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3577500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9" y="1573619"/>
            <a:ext cx="3577500" cy="447793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3577500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9" y="311086"/>
            <a:ext cx="5523309" cy="1065278"/>
          </a:xfrm>
        </p:spPr>
        <p:txBody>
          <a:bodyPr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629" y="5464176"/>
            <a:ext cx="6950869" cy="58737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75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add footnote or delete text box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" y="6132510"/>
            <a:ext cx="25785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0"/>
            <a:ext cx="325755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0"/>
            <a:ext cx="130492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76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32" y="4776791"/>
            <a:ext cx="2511124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071397" y="0"/>
            <a:ext cx="5072603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2758440"/>
            <a:ext cx="4099322" cy="2280285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628" y="338019"/>
            <a:ext cx="2851547" cy="125317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spcBef>
                <a:spcPts val="0"/>
              </a:spcBef>
              <a:defRPr sz="1500">
                <a:solidFill>
                  <a:srgbClr val="0460A9"/>
                </a:solidFill>
              </a:defRPr>
            </a:lvl2pPr>
            <a:lvl3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7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2" indent="0" algn="ctr">
              <a:buNone/>
              <a:defRPr sz="1500"/>
            </a:lvl2pPr>
            <a:lvl3pPr marL="685805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4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1B7F-C165-4542-92CB-06A4F3ECF103}" type="datetime1">
              <a:rPr lang="es-ES" smtClean="0"/>
              <a:t>02/02/2026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ES2201287714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4F81-44D7-5D44-A0B4-54829BC2AF3A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B91B099-148A-D74E-64D2-4B14302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5884991"/>
            <a:ext cx="2012553" cy="71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23A64-EB74-BADB-023A-AECF664BD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0269" y="6035330"/>
            <a:ext cx="1881464" cy="5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0"/>
            <a:ext cx="32384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15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208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8441704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3" y="5643502"/>
            <a:ext cx="3753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641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8441704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6" y="0"/>
            <a:ext cx="19335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400" y="5644800"/>
            <a:ext cx="3753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28" y="1376364"/>
            <a:ext cx="4099322" cy="2276399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000" spc="-7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29" y="3990975"/>
            <a:ext cx="3382796" cy="1047751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‹#›</a:t>
            </a:fld>
            <a:endParaRPr lang="en-GB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6853239"/>
            <a:ext cx="100013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18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8376047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628" y="1573619"/>
            <a:ext cx="8376047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388" y="6449644"/>
            <a:ext cx="21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794" y="6449644"/>
            <a:ext cx="348881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675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2" r:id="rId2"/>
    <p:sldLayoutId id="214748373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66" r:id="rId16"/>
    <p:sldLayoutId id="2147483765" r:id="rId17"/>
    <p:sldLayoutId id="2147483767" r:id="rId18"/>
    <p:sldLayoutId id="2147483650" r:id="rId19"/>
    <p:sldLayoutId id="2147483659" r:id="rId20"/>
    <p:sldLayoutId id="2147483660" r:id="rId21"/>
    <p:sldLayoutId id="2147483656" r:id="rId22"/>
    <p:sldLayoutId id="2147483687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681" r:id="rId32"/>
    <p:sldLayoutId id="2147483668" r:id="rId33"/>
    <p:sldLayoutId id="2147483667" r:id="rId34"/>
    <p:sldLayoutId id="2147483669" r:id="rId35"/>
    <p:sldLayoutId id="2147483683" r:id="rId36"/>
    <p:sldLayoutId id="2147483684" r:id="rId37"/>
    <p:sldLayoutId id="2147483672" r:id="rId38"/>
    <p:sldLayoutId id="2147483695" r:id="rId39"/>
    <p:sldLayoutId id="2147483673" r:id="rId40"/>
    <p:sldLayoutId id="2147483753" r:id="rId41"/>
    <p:sldLayoutId id="2147483754" r:id="rId42"/>
    <p:sldLayoutId id="2147483690" r:id="rId43"/>
    <p:sldLayoutId id="2147483688" r:id="rId44"/>
    <p:sldLayoutId id="2147483738" r:id="rId45"/>
    <p:sldLayoutId id="2147483670" r:id="rId46"/>
    <p:sldLayoutId id="2147483671" r:id="rId47"/>
    <p:sldLayoutId id="2147483692" r:id="rId48"/>
    <p:sldLayoutId id="2147483693" r:id="rId49"/>
    <p:sldLayoutId id="2147483694" r:id="rId50"/>
    <p:sldLayoutId id="2147483654" r:id="rId51"/>
    <p:sldLayoutId id="2147483655" r:id="rId52"/>
    <p:sldLayoutId id="2147483736" r:id="rId53"/>
    <p:sldLayoutId id="2147483763" r:id="rId54"/>
    <p:sldLayoutId id="2147483764" r:id="rId55"/>
    <p:sldLayoutId id="2147483768" r:id="rId56"/>
  </p:sldLayoutIdLst>
  <p:hf hd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750"/>
        </a:spcBef>
        <a:buFontTx/>
        <a:buNone/>
        <a:defRPr sz="15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5000"/>
        </a:lnSpc>
        <a:spcBef>
          <a:spcPts val="52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" indent="-162000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Ping LCG Medium" pitchFamily="50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7904" indent="-201216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79835" indent="-208360" algn="l" defTabSz="685800" rtl="0" eaLnBrk="1" latinLnBrk="0" hangingPunct="1">
        <a:lnSpc>
          <a:spcPct val="95000"/>
        </a:lnSpc>
        <a:spcBef>
          <a:spcPts val="450"/>
        </a:spcBef>
        <a:buClr>
          <a:srgbClr val="0460A9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2981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5562" userDrawn="1">
          <p15:clr>
            <a:srgbClr val="F26B43"/>
          </p15:clr>
        </p15:guide>
        <p15:guide id="13" pos="286" userDrawn="1">
          <p15:clr>
            <a:srgbClr val="F26B43"/>
          </p15:clr>
        </p15:guide>
        <p15:guide id="14" pos="1076" userDrawn="1">
          <p15:clr>
            <a:srgbClr val="F26B43"/>
          </p15:clr>
        </p15:guide>
        <p15:guide id="15" pos="1186" userDrawn="1">
          <p15:clr>
            <a:srgbClr val="F26B43"/>
          </p15:clr>
        </p15:guide>
        <p15:guide id="16" pos="1969" userDrawn="1">
          <p15:clr>
            <a:srgbClr val="F26B43"/>
          </p15:clr>
        </p15:guide>
        <p15:guide id="17" pos="2082" userDrawn="1">
          <p15:clr>
            <a:srgbClr val="F26B43"/>
          </p15:clr>
        </p15:guide>
        <p15:guide id="18" pos="2868" userDrawn="1">
          <p15:clr>
            <a:srgbClr val="F26B43"/>
          </p15:clr>
        </p15:guide>
        <p15:guide id="19" pos="3765" userDrawn="1">
          <p15:clr>
            <a:srgbClr val="F26B43"/>
          </p15:clr>
        </p15:guide>
        <p15:guide id="20" pos="3875" userDrawn="1">
          <p15:clr>
            <a:srgbClr val="F26B43"/>
          </p15:clr>
        </p15:guide>
        <p15:guide id="21" pos="4664" userDrawn="1">
          <p15:clr>
            <a:srgbClr val="F26B43"/>
          </p15:clr>
        </p15:guide>
        <p15:guide id="22" pos="4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emios@aulamyc.com" TargetMode="External"/><Relationship Id="rId2" Type="http://schemas.openxmlformats.org/officeDocument/2006/relationships/hyperlink" Target="https://www.novartis.com/es-es/sites/novartis_es/files/bases-premios-pags-2023.pdf" TargetMode="Externa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8965528-538D-3045-9358-EF06FB25E939}"/>
              </a:ext>
            </a:extLst>
          </p:cNvPr>
          <p:cNvSpPr txBox="1"/>
          <p:nvPr/>
        </p:nvSpPr>
        <p:spPr>
          <a:xfrm>
            <a:off x="559312" y="934234"/>
            <a:ext cx="6473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accent1"/>
                </a:solidFill>
                <a:latin typeface="Volta Modern Display 75 Bld" panose="02000603050000020004" pitchFamily="2" charset="77"/>
              </a:rPr>
              <a:t>VIII Premios Novartis-IESE</a:t>
            </a:r>
            <a:endParaRPr lang="es-ES" sz="4800" b="1" dirty="0">
              <a:solidFill>
                <a:schemeClr val="accent1"/>
              </a:solidFill>
              <a:latin typeface="Volta Modern Display 75 Bld" panose="0200060305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CD2195-3AA6-4548-9C0B-E86531DB2A07}"/>
              </a:ext>
            </a:extLst>
          </p:cNvPr>
          <p:cNvSpPr txBox="1"/>
          <p:nvPr/>
        </p:nvSpPr>
        <p:spPr>
          <a:xfrm>
            <a:off x="598218" y="2486771"/>
            <a:ext cx="609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solidFill>
                  <a:schemeClr val="accent1"/>
                </a:solidFill>
                <a:latin typeface="Volta Modern Display 55 Rom" panose="02000603050000020004" pitchFamily="2" charset="77"/>
              </a:rPr>
              <a:t>a la excelencia operativa en gestión sanitaria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F5B970-B405-F84E-BA58-F6EF808C6F50}"/>
              </a:ext>
            </a:extLst>
          </p:cNvPr>
          <p:cNvSpPr txBox="1"/>
          <p:nvPr/>
        </p:nvSpPr>
        <p:spPr>
          <a:xfrm>
            <a:off x="559312" y="3055785"/>
            <a:ext cx="664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chemeClr val="accent2"/>
                </a:solidFill>
                <a:latin typeface="Volta Modern Display 65 Med" panose="02000603050000020004" pitchFamily="2" charset="77"/>
              </a:rPr>
              <a:t>Convocatoria 2026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048988-BACB-8347-9D08-4C2DC4038FCF}"/>
              </a:ext>
            </a:extLst>
          </p:cNvPr>
          <p:cNvSpPr txBox="1"/>
          <p:nvPr/>
        </p:nvSpPr>
        <p:spPr>
          <a:xfrm>
            <a:off x="559312" y="3468199"/>
            <a:ext cx="664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3C3C3B"/>
                </a:solidFill>
                <a:latin typeface="Volta Modern Display 75 Bld" panose="02000603050000020004" pitchFamily="2" charset="77"/>
              </a:rPr>
              <a:t>Plantilla de presentación de candidaturas</a:t>
            </a:r>
            <a:endParaRPr lang="es-ES">
              <a:solidFill>
                <a:srgbClr val="3C3C3B"/>
              </a:solidFill>
              <a:latin typeface="Volta Modern Display 75 Bld" panose="02000603050000020004" pitchFamily="2" charset="77"/>
            </a:endParaRPr>
          </a:p>
        </p:txBody>
      </p:sp>
      <p:pic>
        <p:nvPicPr>
          <p:cNvPr id="16" name="Picture 1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AD6CDF2-9F87-9B89-73BE-3DFD4C66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7841" r="6765" b="30470"/>
          <a:stretch/>
        </p:blipFill>
        <p:spPr>
          <a:xfrm>
            <a:off x="267479" y="5279212"/>
            <a:ext cx="3536925" cy="611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D94BA7-E5F0-9560-57D3-3A60A42D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47"/>
          <a:stretch>
            <a:fillRect/>
          </a:stretch>
        </p:blipFill>
        <p:spPr>
          <a:xfrm>
            <a:off x="5043264" y="5279212"/>
            <a:ext cx="2658993" cy="760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DE07B-2028-BDD0-4C26-DCFB23807B64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237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1D7B07F-D486-8945-8215-9E31E48C218E}"/>
              </a:ext>
            </a:extLst>
          </p:cNvPr>
          <p:cNvSpPr txBox="1"/>
          <p:nvPr/>
        </p:nvSpPr>
        <p:spPr>
          <a:xfrm>
            <a:off x="391011" y="1449791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519AB3-8153-3E53-A36C-2C218BDE8DF9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8. Referencias / links / bibliografía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92D36-1F4B-CAE7-3536-C38B68B7E160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8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F4BA-2813-9AE8-86E3-89C0378C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8" y="311086"/>
            <a:ext cx="8188347" cy="692961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accent1"/>
                </a:solidFill>
                <a:latin typeface="Volta Modern Display 75 Bld" panose="02000603050000020004" pitchFamily="2" charset="77"/>
              </a:rPr>
              <a:t>Información general</a:t>
            </a:r>
            <a:endParaRPr lang="es-ES" sz="360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FFF30-486F-450D-AEC4-689A1D8C0F11}"/>
              </a:ext>
            </a:extLst>
          </p:cNvPr>
          <p:cNvSpPr txBox="1"/>
          <p:nvPr/>
        </p:nvSpPr>
        <p:spPr>
          <a:xfrm>
            <a:off x="453628" y="1416424"/>
            <a:ext cx="8188347" cy="417755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Por favor lea detenidamente las 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  <a:hlinkClick r:id="rId2" tooltip="ba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bases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 de la convocatoria</a:t>
            </a:r>
            <a:endParaRPr lang="en-US" dirty="0"/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Cumplimente todos los campos de esta plantilla y envíela al correo </a:t>
            </a: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premios2026@neocobcn.com</a:t>
            </a: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Le rogamos no incorpore imágenes ni logotipos directamente en la plantilla </a:t>
            </a: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Puede utilizar el apartado Referencias de esta plantilla para añadir links y/o referencias de interés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Recibirá un correo electrónico confirmándole que la candidatura ha sido aceptada</a:t>
            </a:r>
          </a:p>
          <a:p>
            <a:pPr>
              <a:buClr>
                <a:srgbClr val="0B61A9"/>
              </a:buClr>
              <a:buSzPct val="120000"/>
            </a:pPr>
            <a:endParaRPr lang="es-ES" b="1" dirty="0">
              <a:solidFill>
                <a:schemeClr val="accent6"/>
              </a:solidFill>
              <a:latin typeface="Volta Modern Display 55 Rom" pitchFamily="50" charset="0"/>
            </a:endParaRPr>
          </a:p>
          <a:p>
            <a:pPr marL="188595" indent="-188595"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  <a:latin typeface="Volta Modern Display 55 Rom" pitchFamily="50" charset="0"/>
              </a:rPr>
              <a:t>El plazo de recepción finaliza el 20 de Abril de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0" dirty="0">
              <a:solidFill>
                <a:schemeClr val="tx2"/>
              </a:solidFill>
              <a:latin typeface="Volta Modern Display 55 Rom" pitchFamily="50" charset="0"/>
            </a:endParaRPr>
          </a:p>
          <a:p>
            <a:pPr>
              <a:lnSpc>
                <a:spcPct val="95000"/>
              </a:lnSpc>
            </a:pPr>
            <a:endParaRPr lang="es-E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4E917-B229-85F9-8234-5A79BC95A82D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96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A402-6518-186C-6C71-FAB01A0B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0252C9-3EE6-26D3-6BE4-857A397536B5}"/>
              </a:ext>
            </a:extLst>
          </p:cNvPr>
          <p:cNvSpPr txBox="1"/>
          <p:nvPr/>
        </p:nvSpPr>
        <p:spPr>
          <a:xfrm>
            <a:off x="337087" y="1201271"/>
            <a:ext cx="8188347" cy="4177552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Título de la iniciativa: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Categoría a la que opta</a:t>
            </a: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(I, II </a:t>
            </a:r>
            <a:r>
              <a:rPr lang="es-ES" sz="1800" b="1" err="1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ó</a:t>
            </a: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  <a:sym typeface="Wingdings" pitchFamily="2" charset="2"/>
              </a:rPr>
              <a:t> III):</a:t>
            </a:r>
            <a:endParaRPr lang="es-ES" sz="1800" b="1">
              <a:solidFill>
                <a:srgbClr val="0B61A9"/>
              </a:solidFill>
              <a:latin typeface="Volta Modern Display 65 Med" panose="02000603050000020004" pitchFamily="2" charset="77"/>
            </a:endParaRP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Entidad titular del proyecto: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Coordinador@ del proyecto (nombre y apellidos):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Cargo: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Correo electrónico de contacto:</a:t>
            </a:r>
          </a:p>
          <a:p>
            <a:pPr marL="188913" indent="-188913">
              <a:lnSpc>
                <a:spcPct val="250000"/>
              </a:lnSpc>
              <a:buClr>
                <a:srgbClr val="0B61A9"/>
              </a:buClr>
              <a:buSzPct val="120000"/>
              <a:buFont typeface="Arial" panose="020B0604020202020204" pitchFamily="34" charset="0"/>
              <a:buChar char="•"/>
            </a:pPr>
            <a:r>
              <a:rPr lang="es-ES" sz="1800" b="1">
                <a:solidFill>
                  <a:srgbClr val="0B61A9"/>
                </a:solidFill>
                <a:latin typeface="Volta Modern Display 65 Med" panose="02000603050000020004" pitchFamily="2" charset="77"/>
              </a:rPr>
              <a:t>Palabras Clave: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97592B-8340-BC4C-5E2C-7EE918BB5264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1. Datos</a:t>
            </a:r>
            <a:r>
              <a:rPr lang="es-ES" sz="3200" dirty="0">
                <a:solidFill>
                  <a:schemeClr val="tx1"/>
                </a:solidFill>
                <a:latin typeface="Volta Modern Display 75 Bld"/>
                <a:ea typeface="MS Mincho"/>
                <a:cs typeface="Arial"/>
              </a:rPr>
              <a:t> </a:t>
            </a: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(Por favor anote una sola entidad titular / coordinador@ / correo electrónico de contacto)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AA25A-401A-726C-3086-EDB8DEDCF10D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18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9B0A-90D7-6BB8-697C-810B2C45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9C6D00-D3E8-BE3E-E3D3-5679AD67CB3C}"/>
              </a:ext>
            </a:extLst>
          </p:cNvPr>
          <p:cNvSpPr txBox="1"/>
          <p:nvPr/>
        </p:nvSpPr>
        <p:spPr>
          <a:xfrm>
            <a:off x="265370" y="1615612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7828E-D96A-D131-5820-946B72502091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2. Equipo de proyecto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Organigrama de los principales perfiles del proyecto: internos o externos de la entidad o entidades participantes (nombre y cargo), y su principal función en el proyecto. Máximo 175 palabras / 1 página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1CDE9-4574-B236-CA9E-3CAF23090D79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9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1F24-091B-A9AC-FF84-9685028B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DF66EE-74FF-1D03-FE66-DE656F782AD2}"/>
              </a:ext>
            </a:extLst>
          </p:cNvPr>
          <p:cNvSpPr txBox="1"/>
          <p:nvPr/>
        </p:nvSpPr>
        <p:spPr>
          <a:xfrm>
            <a:off x="355017" y="1409424"/>
            <a:ext cx="7289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37BB58-1ABF-BDE9-5203-386ECDC8C5A2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3. Resumen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58DC-DF87-FD9F-C71B-1E90CEF89116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92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391013" y="1431861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63EF14-88F4-101E-A4E4-706C96B3427D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4. Justificación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AF3F9-49CB-6A8F-E2F0-993FBD37ACDA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122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82E091D-9659-E846-A313-7376E2BAEE3A}"/>
              </a:ext>
            </a:extLst>
          </p:cNvPr>
          <p:cNvSpPr txBox="1"/>
          <p:nvPr/>
        </p:nvSpPr>
        <p:spPr>
          <a:xfrm>
            <a:off x="391013" y="1360144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77555-7067-1FCB-F4B6-AAFD5C9BF5DE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5. Objetivos planteados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B671D-4253-832B-75A3-6FA234CBFEBF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38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157D30D-198E-724D-AC09-1D16AC911E2B}"/>
              </a:ext>
            </a:extLst>
          </p:cNvPr>
          <p:cNvSpPr txBox="1"/>
          <p:nvPr/>
        </p:nvSpPr>
        <p:spPr>
          <a:xfrm>
            <a:off x="391013" y="1512544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9A8683-971A-1C61-D4D4-EFA27444D9F9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6. Resultados obtenidos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9FE76-B245-FAD6-BE2F-5C311ABB22D9}"/>
              </a:ext>
            </a:extLst>
          </p:cNvPr>
          <p:cNvSpPr txBox="1"/>
          <p:nvPr/>
        </p:nvSpPr>
        <p:spPr>
          <a:xfrm>
            <a:off x="0" y="6642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0000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FA-11594645 02/2026</a:t>
            </a:r>
            <a:r>
              <a:rPr lang="en-US" sz="800" kern="0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1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812198D-7BB5-A14F-B641-FF1069FFFF37}"/>
              </a:ext>
            </a:extLst>
          </p:cNvPr>
          <p:cNvSpPr txBox="1"/>
          <p:nvPr/>
        </p:nvSpPr>
        <p:spPr>
          <a:xfrm>
            <a:off x="391012" y="1387037"/>
            <a:ext cx="623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086DCC-A640-8EDC-BC3A-02E14F1EA6AF}"/>
              </a:ext>
            </a:extLst>
          </p:cNvPr>
          <p:cNvSpPr txBox="1">
            <a:spLocks/>
          </p:cNvSpPr>
          <p:nvPr/>
        </p:nvSpPr>
        <p:spPr>
          <a:xfrm>
            <a:off x="285133" y="364874"/>
            <a:ext cx="8607448" cy="692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>
                <a:srgbClr val="0B61A9"/>
              </a:buClr>
              <a:buSzPct val="120000"/>
              <a:defRPr/>
            </a:pPr>
            <a:r>
              <a:rPr lang="es-ES" sz="3200" dirty="0">
                <a:solidFill>
                  <a:schemeClr val="tx1"/>
                </a:solidFill>
                <a:latin typeface="Volta Modern Display 75 Bld"/>
              </a:rPr>
              <a:t>7. Indicadores de medida</a:t>
            </a:r>
            <a:endParaRPr lang="es-ES" sz="1400" dirty="0">
              <a:solidFill>
                <a:schemeClr val="tx1"/>
              </a:solidFill>
              <a:latin typeface="Volta Modern Display 65 Med" panose="02000603050000020004" pitchFamily="2" charset="77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1400" b="0" dirty="0">
                <a:solidFill>
                  <a:schemeClr val="tx1"/>
                </a:solidFill>
                <a:latin typeface="Sabon"/>
                <a:ea typeface="MS Mincho"/>
                <a:cs typeface="Arial"/>
              </a:rPr>
              <a:t>Máximo 350 palabras / 2 páginas (tamaño letra 14, interlineado 1) </a:t>
            </a:r>
            <a:endParaRPr lang="es-ES" sz="1400" b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731825"/>
      </p:ext>
    </p:extLst>
  </p:cSld>
  <p:clrMapOvr>
    <a:masterClrMapping/>
  </p:clrMapOvr>
</p:sld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lnSpc>
            <a:spcPct val="95000"/>
          </a:lnSpc>
          <a:defRPr sz="1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artis_PPT_16x9_Novartis_RMLogo" id="{ACE6FC46-E03B-F841-AA6A-8979E8F75529}" vid="{0DC83B58-7FB5-2248-8925-2A7A75292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7515a4-5166-407e-89c2-60db260ef8d6" xsi:nil="true"/>
    <lcf76f155ced4ddcb4097134ff3c332f xmlns="a09ba178-c658-45f0-b336-1a4d79403e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0B6AF92653240B79FE0B35F5668F8" ma:contentTypeVersion="12" ma:contentTypeDescription="Create a new document." ma:contentTypeScope="" ma:versionID="6d0d6a79f2f0e2dc6b4029eafd49564c">
  <xsd:schema xmlns:xsd="http://www.w3.org/2001/XMLSchema" xmlns:xs="http://www.w3.org/2001/XMLSchema" xmlns:p="http://schemas.microsoft.com/office/2006/metadata/properties" xmlns:ns2="a09ba178-c658-45f0-b336-1a4d79403ed6" xmlns:ns3="7c7515a4-5166-407e-89c2-60db260ef8d6" targetNamespace="http://schemas.microsoft.com/office/2006/metadata/properties" ma:root="true" ma:fieldsID="213b0c806308b6be070c20cb246b4e84" ns2:_="" ns3:_="">
    <xsd:import namespace="a09ba178-c658-45f0-b336-1a4d79403ed6"/>
    <xsd:import namespace="7c7515a4-5166-407e-89c2-60db260ef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178-c658-45f0-b336-1a4d79403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515a4-5166-407e-89c2-60db260ef8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c93f003-24f1-4483-a0e2-1170804d29f2}" ma:internalName="TaxCatchAll" ma:showField="CatchAllData" ma:web="7c7515a4-5166-407e-89c2-60db260ef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5CE58-911E-4B13-AFE5-8C6FB4FEB535}">
  <ds:schemaRefs>
    <ds:schemaRef ds:uri="7c7515a4-5166-407e-89c2-60db260ef8d6"/>
    <ds:schemaRef ds:uri="a09ba178-c658-45f0-b336-1a4d79403ed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701A1-1253-4735-9731-6D68A13BE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4BA6B-B54C-4E81-9486-F4CFDEC6EC6B}">
  <ds:schemaRefs>
    <ds:schemaRef ds:uri="7c7515a4-5166-407e-89c2-60db260ef8d6"/>
    <ds:schemaRef ds:uri="a09ba178-c658-45f0-b336-1a4d79403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339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Ping LCG Medium</vt:lpstr>
      <vt:lpstr>Sabon</vt:lpstr>
      <vt:lpstr>Volta Modern Display 55 Rom</vt:lpstr>
      <vt:lpstr>Volta Modern Display 65 Med</vt:lpstr>
      <vt:lpstr>Volta Modern Display 75 Bld</vt:lpstr>
      <vt:lpstr>Novartis | Reimagining Medicine</vt:lpstr>
      <vt:lpstr>PowerPoint Presentation</vt:lpstr>
      <vt:lpstr>Información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Frias Ceron, Pau</dc:creator>
  <cp:lastModifiedBy>Mateu, Arnau-1</cp:lastModifiedBy>
  <cp:revision>68</cp:revision>
  <dcterms:created xsi:type="dcterms:W3CDTF">2025-02-17T09:48:26Z</dcterms:created>
  <dcterms:modified xsi:type="dcterms:W3CDTF">2026-02-02T09:40:54Z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0x01010075C0B6AF92653240B79FE0B35F5668F8</vt:lpwstr>
  </property>
  <property fmtid="{D5CDD505-2E9C-101B-9397-08002B2CF9AE}" pid="10" name="MediaServiceImageTags">
    <vt:lpwstr/>
  </property>
</Properties>
</file>